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9" r:id="rId4"/>
    <p:sldId id="258" r:id="rId5"/>
    <p:sldId id="261" r:id="rId6"/>
    <p:sldId id="262" r:id="rId7"/>
    <p:sldId id="263" r:id="rId8"/>
    <p:sldId id="260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96"/>
  </p:normalViewPr>
  <p:slideViewPr>
    <p:cSldViewPr snapToGrid="0">
      <p:cViewPr>
        <p:scale>
          <a:sx n="93" d="100"/>
          <a:sy n="93" d="100"/>
        </p:scale>
        <p:origin x="1320" y="4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E6F771-68FF-A591-F02F-5AE6D8CA01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09DE3A-A19A-78B8-117A-C64511DDE8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620D86-86DB-026E-E318-B28B8D9A61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448A2-0970-D94D-96A9-464D93D647D2}" type="datetimeFigureOut">
              <a:rPr lang="en-US" smtClean="0"/>
              <a:t>6/24/24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411940-AFCE-7BE1-E728-3450C785A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95ABB-BE0D-1E20-186F-7D1EC9ECC3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6886A-2BE5-464F-8F3A-3E9CD9ECC7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0869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0B234-E8CD-3B44-F778-2ED77CA02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8AD078-E982-2192-34FE-EBC3D5657B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89E9A0-1372-9FEB-8C0F-92872A18E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448A2-0970-D94D-96A9-464D93D647D2}" type="datetimeFigureOut">
              <a:rPr lang="en-US" smtClean="0"/>
              <a:t>6/24/24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9E08B1-A72E-8DB7-54A9-A94BF2B112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10C839-A17D-3033-6256-B494C2958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6886A-2BE5-464F-8F3A-3E9CD9ECC7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1672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702D25B-0863-94C4-9669-24049A3B362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2C4E03-0A1F-23D3-4439-63EB145FC0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7CCF73-E268-3F5B-DF02-68858787B1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448A2-0970-D94D-96A9-464D93D647D2}" type="datetimeFigureOut">
              <a:rPr lang="en-US" smtClean="0"/>
              <a:t>6/24/24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A38AAA-97BA-7BDA-97FB-BE080E18F9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C646DA-1FE1-E21B-8095-86E469967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6886A-2BE5-464F-8F3A-3E9CD9ECC7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5361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46E09E-9A4A-4FC2-EFD8-6A9410BAE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D28956-3B05-398D-12CD-1908E1EECC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66AB52-117E-1C93-1BC5-1B60E528B0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448A2-0970-D94D-96A9-464D93D647D2}" type="datetimeFigureOut">
              <a:rPr lang="en-US" smtClean="0"/>
              <a:t>6/24/24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46E1AC-48C3-2B8A-7D28-CC1F876120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F26BA8-7BB6-7DC2-E21B-5920DF763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6886A-2BE5-464F-8F3A-3E9CD9ECC7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9796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A47DC-2E0C-4271-8DC6-2672867EF1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911207-E6DA-F8D9-D265-3C042EA491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52AE56-B755-D9B5-1AD1-B93316F4A9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448A2-0970-D94D-96A9-464D93D647D2}" type="datetimeFigureOut">
              <a:rPr lang="en-US" smtClean="0"/>
              <a:t>6/24/24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B76BC8-DCD2-9802-FBFE-625F8D0787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AD78F9-0233-5FB3-DE09-551A426518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6886A-2BE5-464F-8F3A-3E9CD9ECC7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4984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27F4B-014A-6819-B186-7BF65C9AA8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A988D3-520A-2AA2-EF9C-908788D003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DDFA55-907F-E8EE-295D-07B16A3887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91438F-A1EE-63A0-D748-7BBA4D5E0B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448A2-0970-D94D-96A9-464D93D647D2}" type="datetimeFigureOut">
              <a:rPr lang="en-US" smtClean="0"/>
              <a:t>6/24/24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F5AA33-E9AE-66AA-0880-B4BD90EFEB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CC3581-9C95-5BEA-A25D-0203C0791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6886A-2BE5-464F-8F3A-3E9CD9ECC7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128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FE6EA-FF47-A7C2-6C2E-16585D3445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2A11B6-BA0D-7672-68BC-0C7AF73795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A91C59-5406-E151-52EC-7C26C81AA3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1A25CA6-C758-4C3E-6080-54F1904D17A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193B1B7-E2D9-4916-E9B1-D8877F2317C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405C5D4-8D95-8D5D-A426-D6E9538887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448A2-0970-D94D-96A9-464D93D647D2}" type="datetimeFigureOut">
              <a:rPr lang="en-US" smtClean="0"/>
              <a:t>6/24/24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CDC9D92-089B-3282-864C-AAF7E64061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570EFE1-BA1D-5AEB-1D96-C78B765495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6886A-2BE5-464F-8F3A-3E9CD9ECC7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1229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A9B28-8D33-3148-52AD-699FF2CAD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BDC094-CED0-2F17-0D94-E965D0E57E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448A2-0970-D94D-96A9-464D93D647D2}" type="datetimeFigureOut">
              <a:rPr lang="en-US" smtClean="0"/>
              <a:t>6/24/24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85FAAA-ADA0-9242-4167-DE6D9DD784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0CA9CD-BE06-6C26-F0FD-05FE8DAF7E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6886A-2BE5-464F-8F3A-3E9CD9ECC7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9567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19370A-8F32-6DCA-A0F9-67D185B38D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448A2-0970-D94D-96A9-464D93D647D2}" type="datetimeFigureOut">
              <a:rPr lang="en-US" smtClean="0"/>
              <a:t>6/24/24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77DAFB-325B-49C5-CE19-7E28181A47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4C3865-526E-9796-070A-A3BE51551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6886A-2BE5-464F-8F3A-3E9CD9ECC7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1383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9B1904-E67B-279C-99A4-14FB190165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81FDF3-7732-CF0D-19CE-6B2A8CA45A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C91ECD-30BD-81E6-0CF1-6EE60C2CB1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58ACCF-2219-CD0C-49D7-07BFFC346C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448A2-0970-D94D-96A9-464D93D647D2}" type="datetimeFigureOut">
              <a:rPr lang="en-US" smtClean="0"/>
              <a:t>6/24/24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785841-EB4A-A290-B6FE-90133C0E40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96638D-F1F4-D21D-B8E1-3FB0165D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6886A-2BE5-464F-8F3A-3E9CD9ECC7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7787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CCA09-80DC-A693-9A64-8B906C3FC1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549ACD3-A659-A0FB-F6DE-63272197761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BB6AA9-AE83-E17D-D5B6-84B1B7A58C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6A3E4A-A214-7D01-58FB-2CC1955D62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448A2-0970-D94D-96A9-464D93D647D2}" type="datetimeFigureOut">
              <a:rPr lang="en-US" smtClean="0"/>
              <a:t>6/24/24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3FA71A-BAAA-8BBA-22F5-387D8F15F2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E02215-C96F-6A42-247F-FBD74B4A4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6886A-2BE5-464F-8F3A-3E9CD9ECC7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4840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5E864A0-E793-3F09-EABC-089BE1B19E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C27EF1-B5E3-96FD-FC8B-E25D99D8F8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45E4EA-B435-AA43-5DEB-38E0C1F41A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C448A2-0970-D94D-96A9-464D93D647D2}" type="datetimeFigureOut">
              <a:rPr lang="en-US" smtClean="0"/>
              <a:t>6/24/24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D6884F-B9E8-9586-ADE1-AF90519DDE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975621-77D3-9A81-F375-05B749FCD2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36886A-2BE5-464F-8F3A-3E9CD9ECC7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2359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0B7B9F6F-939C-396A-C8F4-D416AAFA96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664" y="128586"/>
            <a:ext cx="2814256" cy="5893623"/>
          </a:xfrm>
          <a:prstGeom prst="rect">
            <a:avLst/>
          </a:prstGeom>
        </p:spPr>
      </p:pic>
      <p:sp>
        <p:nvSpPr>
          <p:cNvPr id="6" name="Right Bracket 5">
            <a:extLst>
              <a:ext uri="{FF2B5EF4-FFF2-40B4-BE49-F238E27FC236}">
                <a16:creationId xmlns:a16="http://schemas.microsoft.com/office/drawing/2014/main" id="{407B2027-D4C0-AC9C-0590-8A93D31A178A}"/>
              </a:ext>
            </a:extLst>
          </p:cNvPr>
          <p:cNvSpPr/>
          <p:nvPr/>
        </p:nvSpPr>
        <p:spPr>
          <a:xfrm>
            <a:off x="3267456" y="426720"/>
            <a:ext cx="487680" cy="2255520"/>
          </a:xfrm>
          <a:prstGeom prst="rightBracket">
            <a:avLst/>
          </a:prstGeom>
          <a:noFill/>
          <a:ln w="508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70FA33-E764-2494-AF86-57F5006A78A9}"/>
              </a:ext>
            </a:extLst>
          </p:cNvPr>
          <p:cNvSpPr txBox="1"/>
          <p:nvPr/>
        </p:nvSpPr>
        <p:spPr>
          <a:xfrm>
            <a:off x="3893826" y="1365504"/>
            <a:ext cx="4404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All of the pictures are located in assets folder</a:t>
            </a:r>
          </a:p>
        </p:txBody>
      </p:sp>
      <p:sp>
        <p:nvSpPr>
          <p:cNvPr id="8" name="Right Bracket 7">
            <a:extLst>
              <a:ext uri="{FF2B5EF4-FFF2-40B4-BE49-F238E27FC236}">
                <a16:creationId xmlns:a16="http://schemas.microsoft.com/office/drawing/2014/main" id="{8D706974-65CD-5219-3B75-7479663E5CBE}"/>
              </a:ext>
            </a:extLst>
          </p:cNvPr>
          <p:cNvSpPr/>
          <p:nvPr/>
        </p:nvSpPr>
        <p:spPr>
          <a:xfrm>
            <a:off x="3308610" y="2682240"/>
            <a:ext cx="487680" cy="1133856"/>
          </a:xfrm>
          <a:prstGeom prst="rightBracket">
            <a:avLst/>
          </a:prstGeom>
          <a:noFill/>
          <a:ln w="508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A09493-29C8-7454-DEB7-84A74C2D319D}"/>
              </a:ext>
            </a:extLst>
          </p:cNvPr>
          <p:cNvSpPr txBox="1"/>
          <p:nvPr/>
        </p:nvSpPr>
        <p:spPr>
          <a:xfrm>
            <a:off x="3934980" y="2615767"/>
            <a:ext cx="55473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 err="1">
                <a:solidFill>
                  <a:srgbClr val="111111"/>
                </a:solidFill>
                <a:effectLst/>
                <a:latin typeface="-apple-system"/>
              </a:rPr>
              <a:t>Css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 contains the styling of the content of the website - the text, images, videos, etc.</a:t>
            </a:r>
          </a:p>
          <a:p>
            <a:r>
              <a:rPr lang="en-US" dirty="0" err="1">
                <a:solidFill>
                  <a:srgbClr val="111111"/>
                </a:solidFill>
                <a:latin typeface="-apple-system"/>
              </a:rPr>
              <a:t>Js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111111"/>
                </a:solidFill>
                <a:latin typeface="-apple-system"/>
              </a:rPr>
              <a:t>cantains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 scripts for website functions. </a:t>
            </a:r>
          </a:p>
          <a:p>
            <a:r>
              <a:rPr lang="en-US" dirty="0" err="1">
                <a:solidFill>
                  <a:srgbClr val="111111"/>
                </a:solidFill>
                <a:latin typeface="-apple-system"/>
              </a:rPr>
              <a:t>Layout.js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 loads the navigation and footer to all webpages</a:t>
            </a:r>
            <a:endParaRPr lang="en-US" dirty="0"/>
          </a:p>
        </p:txBody>
      </p:sp>
      <p:sp>
        <p:nvSpPr>
          <p:cNvPr id="10" name="Right Bracket 9">
            <a:extLst>
              <a:ext uri="{FF2B5EF4-FFF2-40B4-BE49-F238E27FC236}">
                <a16:creationId xmlns:a16="http://schemas.microsoft.com/office/drawing/2014/main" id="{DE72443F-E081-1EAD-1FFE-E5776C36BB72}"/>
              </a:ext>
            </a:extLst>
          </p:cNvPr>
          <p:cNvSpPr/>
          <p:nvPr/>
        </p:nvSpPr>
        <p:spPr>
          <a:xfrm>
            <a:off x="3334536" y="3816096"/>
            <a:ext cx="487680" cy="1938528"/>
          </a:xfrm>
          <a:prstGeom prst="rightBracket">
            <a:avLst/>
          </a:prstGeom>
          <a:noFill/>
          <a:ln w="508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55C2BCD-B3EE-200B-8275-E88BB434D652}"/>
              </a:ext>
            </a:extLst>
          </p:cNvPr>
          <p:cNvSpPr txBox="1"/>
          <p:nvPr/>
        </p:nvSpPr>
        <p:spPr>
          <a:xfrm>
            <a:off x="3986832" y="4000298"/>
            <a:ext cx="604723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Pages folder contains html for each content page on the </a:t>
            </a:r>
            <a:r>
              <a:rPr lang="en-US" dirty="0" err="1"/>
              <a:t>Ozkanlab</a:t>
            </a:r>
            <a:r>
              <a:rPr lang="en-US" dirty="0"/>
              <a:t> website</a:t>
            </a:r>
            <a:br>
              <a:rPr lang="en-US" dirty="0"/>
            </a:br>
            <a:br>
              <a:rPr lang="en-US" dirty="0"/>
            </a:br>
            <a:r>
              <a:rPr lang="en-US" dirty="0" err="1"/>
              <a:t>Index.html</a:t>
            </a:r>
            <a:r>
              <a:rPr lang="en-US" dirty="0"/>
              <a:t> is the landing page aka “Home” for the webpage</a:t>
            </a:r>
            <a:br>
              <a:rPr lang="en-US" dirty="0"/>
            </a:br>
            <a:r>
              <a:rPr lang="en-US" dirty="0" err="1"/>
              <a:t>boiler.html</a:t>
            </a:r>
            <a:r>
              <a:rPr lang="en-US" dirty="0"/>
              <a:t> contains the </a:t>
            </a:r>
            <a:r>
              <a:rPr lang="en-US" dirty="0" err="1"/>
              <a:t>navigation,header</a:t>
            </a:r>
            <a:r>
              <a:rPr lang="en-US" dirty="0"/>
              <a:t> and footer. They are loaded on every page using the </a:t>
            </a:r>
            <a:r>
              <a:rPr lang="en-US" dirty="0" err="1"/>
              <a:t>layout.js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075129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E735C84-A7DB-D5C0-8A6F-B63BA1387EA0}"/>
              </a:ext>
            </a:extLst>
          </p:cNvPr>
          <p:cNvSpPr txBox="1"/>
          <p:nvPr/>
        </p:nvSpPr>
        <p:spPr>
          <a:xfrm>
            <a:off x="4233916" y="140948"/>
            <a:ext cx="26148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PUBLICATIONS</a:t>
            </a:r>
          </a:p>
        </p:txBody>
      </p:sp>
      <p:pic>
        <p:nvPicPr>
          <p:cNvPr id="6" name="Picture 5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8106CCBE-F37B-C91C-6991-153E3601B4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7349" y="1274038"/>
            <a:ext cx="5838333" cy="5141912"/>
          </a:xfrm>
          <a:prstGeom prst="rect">
            <a:avLst/>
          </a:prstGeom>
        </p:spPr>
      </p:pic>
      <p:sp>
        <p:nvSpPr>
          <p:cNvPr id="9" name="Right Bracket 8">
            <a:extLst>
              <a:ext uri="{FF2B5EF4-FFF2-40B4-BE49-F238E27FC236}">
                <a16:creationId xmlns:a16="http://schemas.microsoft.com/office/drawing/2014/main" id="{18856E4A-90B2-A9B7-FD32-D4A3E08CD08D}"/>
              </a:ext>
            </a:extLst>
          </p:cNvPr>
          <p:cNvSpPr/>
          <p:nvPr/>
        </p:nvSpPr>
        <p:spPr>
          <a:xfrm rot="10800000">
            <a:off x="2211764" y="1338352"/>
            <a:ext cx="552811" cy="831485"/>
          </a:xfrm>
          <a:prstGeom prst="rightBracket">
            <a:avLst/>
          </a:prstGeom>
          <a:noFill/>
          <a:ln w="508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D692912-0C3D-EC0C-CC44-BB425F2DCD33}"/>
              </a:ext>
            </a:extLst>
          </p:cNvPr>
          <p:cNvSpPr txBox="1"/>
          <p:nvPr/>
        </p:nvSpPr>
        <p:spPr>
          <a:xfrm>
            <a:off x="125668" y="1104559"/>
            <a:ext cx="213879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b="0" i="0" dirty="0">
                <a:solidFill>
                  <a:srgbClr val="111111"/>
                </a:solidFill>
                <a:effectLst/>
                <a:latin typeface="-apple-system"/>
              </a:rPr>
              <a:t> This is the main container for all the content that you see on the webpage. The </a:t>
            </a:r>
            <a:r>
              <a:rPr lang="en-US" sz="1600" dirty="0"/>
              <a:t>id</a:t>
            </a:r>
            <a:r>
              <a:rPr lang="en-US" sz="1600" b="0" i="0" dirty="0">
                <a:solidFill>
                  <a:srgbClr val="111111"/>
                </a:solidFill>
                <a:effectLst/>
                <a:latin typeface="-apple-system"/>
              </a:rPr>
              <a:t> and </a:t>
            </a:r>
            <a:r>
              <a:rPr lang="en-US" sz="1600" dirty="0"/>
              <a:t>class</a:t>
            </a:r>
            <a:r>
              <a:rPr lang="en-US" sz="1600" b="0" i="0" dirty="0">
                <a:solidFill>
                  <a:srgbClr val="111111"/>
                </a:solidFill>
                <a:effectLst/>
                <a:latin typeface="-apple-system"/>
              </a:rPr>
              <a:t> attributes are used for styling and scripting.</a:t>
            </a:r>
          </a:p>
        </p:txBody>
      </p:sp>
      <p:cxnSp>
        <p:nvCxnSpPr>
          <p:cNvPr id="12" name="Elbow Connector 11">
            <a:extLst>
              <a:ext uri="{FF2B5EF4-FFF2-40B4-BE49-F238E27FC236}">
                <a16:creationId xmlns:a16="http://schemas.microsoft.com/office/drawing/2014/main" id="{52F3DADD-C675-1A43-AB3C-DF7FABA93AB9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5366006" y="1939519"/>
            <a:ext cx="4313935" cy="349893"/>
          </a:xfrm>
          <a:prstGeom prst="bentConnector3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FEE2C8A-6D60-27AB-6ACE-0FB7D4070E97}"/>
              </a:ext>
            </a:extLst>
          </p:cNvPr>
          <p:cNvSpPr txBox="1"/>
          <p:nvPr/>
        </p:nvSpPr>
        <p:spPr>
          <a:xfrm>
            <a:off x="9679941" y="1524020"/>
            <a:ext cx="17783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 i="0" dirty="0">
                <a:solidFill>
                  <a:srgbClr val="111111"/>
                </a:solidFill>
                <a:effectLst/>
                <a:latin typeface="-apple-system"/>
              </a:rPr>
              <a:t>This is the main container for all publication entries.</a:t>
            </a:r>
            <a:endParaRPr lang="en-US" sz="1600" dirty="0"/>
          </a:p>
        </p:txBody>
      </p: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6151F839-9FF5-DDC6-1A54-9372E7666229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5925201" y="2598829"/>
            <a:ext cx="3567814" cy="124880"/>
          </a:xfrm>
          <a:prstGeom prst="bentConnector3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C78679CD-B3EE-3631-06F6-6E41952C471C}"/>
              </a:ext>
            </a:extLst>
          </p:cNvPr>
          <p:cNvSpPr txBox="1"/>
          <p:nvPr/>
        </p:nvSpPr>
        <p:spPr>
          <a:xfrm>
            <a:off x="9493015" y="2431321"/>
            <a:ext cx="26104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 i="0" dirty="0">
                <a:solidFill>
                  <a:srgbClr val="111111"/>
                </a:solidFill>
                <a:effectLst/>
                <a:latin typeface="-apple-system"/>
              </a:rPr>
              <a:t>This is a header indicating the year of the publications.</a:t>
            </a:r>
            <a:endParaRPr lang="en-US" sz="1600" dirty="0"/>
          </a:p>
        </p:txBody>
      </p: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A1CF9527-E63B-53A2-9981-152A27D0DBE1}"/>
              </a:ext>
            </a:extLst>
          </p:cNvPr>
          <p:cNvCxnSpPr>
            <a:cxnSpLocks/>
          </p:cNvCxnSpPr>
          <p:nvPr/>
        </p:nvCxnSpPr>
        <p:spPr>
          <a:xfrm>
            <a:off x="5541325" y="2837727"/>
            <a:ext cx="4672344" cy="339821"/>
          </a:xfrm>
          <a:prstGeom prst="bentConnector3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214CC66-4384-F471-D76B-ADC77304B51E}"/>
              </a:ext>
            </a:extLst>
          </p:cNvPr>
          <p:cNvSpPr txBox="1"/>
          <p:nvPr/>
        </p:nvSpPr>
        <p:spPr>
          <a:xfrm>
            <a:off x="10266060" y="3039687"/>
            <a:ext cx="177535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 i="0" dirty="0">
                <a:solidFill>
                  <a:srgbClr val="111111"/>
                </a:solidFill>
                <a:effectLst/>
                <a:latin typeface="-apple-system"/>
              </a:rPr>
              <a:t>This is a container where each individual publication entries within the year 2024 are located.</a:t>
            </a:r>
            <a:endParaRPr lang="en-US" sz="1600" dirty="0"/>
          </a:p>
        </p:txBody>
      </p:sp>
      <p:sp>
        <p:nvSpPr>
          <p:cNvPr id="21" name="Right Bracket 20">
            <a:extLst>
              <a:ext uri="{FF2B5EF4-FFF2-40B4-BE49-F238E27FC236}">
                <a16:creationId xmlns:a16="http://schemas.microsoft.com/office/drawing/2014/main" id="{C85C0AC7-811B-B8D4-F127-FD5E9E19038D}"/>
              </a:ext>
            </a:extLst>
          </p:cNvPr>
          <p:cNvSpPr/>
          <p:nvPr/>
        </p:nvSpPr>
        <p:spPr>
          <a:xfrm rot="10800000">
            <a:off x="2495031" y="3188258"/>
            <a:ext cx="1175915" cy="1650582"/>
          </a:xfrm>
          <a:prstGeom prst="rightBracket">
            <a:avLst/>
          </a:prstGeom>
          <a:noFill/>
          <a:ln w="508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8629D21-5A76-4859-2738-AA2C2ED898D6}"/>
              </a:ext>
            </a:extLst>
          </p:cNvPr>
          <p:cNvSpPr txBox="1"/>
          <p:nvPr/>
        </p:nvSpPr>
        <p:spPr>
          <a:xfrm>
            <a:off x="129389" y="3005127"/>
            <a:ext cx="226387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0" i="0" dirty="0">
                <a:solidFill>
                  <a:srgbClr val="111111"/>
                </a:solidFill>
                <a:effectLst/>
                <a:latin typeface="-apple-system"/>
              </a:rPr>
              <a:t>&lt;p&gt;...&lt;/p&gt;: Each publication starts and ends with a &lt;p&gt; tag. </a:t>
            </a:r>
          </a:p>
          <a:p>
            <a:endParaRPr lang="en-US" sz="1400" b="0" i="0" dirty="0">
              <a:solidFill>
                <a:srgbClr val="111111"/>
              </a:solidFill>
              <a:effectLst/>
              <a:latin typeface="-apple-system"/>
            </a:endParaRPr>
          </a:p>
          <a:p>
            <a:r>
              <a:rPr lang="en-US" sz="1400" b="0" i="0" dirty="0">
                <a:solidFill>
                  <a:srgbClr val="111111"/>
                </a:solidFill>
                <a:effectLst/>
                <a:latin typeface="-apple-system"/>
              </a:rPr>
              <a:t>Inside the &lt;p&gt; tag, there’s an &lt;a&gt; tag which contains the URL of the publication (</a:t>
            </a:r>
            <a:r>
              <a:rPr lang="en-US" sz="1400" b="0" i="0" dirty="0" err="1">
                <a:solidFill>
                  <a:srgbClr val="111111"/>
                </a:solidFill>
                <a:effectLst/>
                <a:latin typeface="-apple-system"/>
              </a:rPr>
              <a:t>href</a:t>
            </a:r>
            <a:r>
              <a:rPr lang="en-US" sz="1400" b="0" i="0" dirty="0">
                <a:solidFill>
                  <a:srgbClr val="111111"/>
                </a:solidFill>
                <a:effectLst/>
                <a:latin typeface="-apple-system"/>
              </a:rPr>
              <a:t> attribute)</a:t>
            </a:r>
          </a:p>
          <a:p>
            <a:r>
              <a:rPr lang="en-US" sz="1400" b="0" i="0" dirty="0">
                <a:solidFill>
                  <a:srgbClr val="111111"/>
                </a:solidFill>
                <a:effectLst/>
                <a:latin typeface="-apple-system"/>
              </a:rPr>
              <a:t>the title of the publication which will appear clickable (the text inside the &lt;a&gt; tag). </a:t>
            </a:r>
          </a:p>
          <a:p>
            <a:endParaRPr lang="en-US" sz="1400" dirty="0">
              <a:solidFill>
                <a:srgbClr val="111111"/>
              </a:solidFill>
              <a:latin typeface="-apple-system"/>
            </a:endParaRPr>
          </a:p>
          <a:p>
            <a:r>
              <a:rPr lang="en-US" sz="1400" b="0" i="0" dirty="0">
                <a:solidFill>
                  <a:srgbClr val="111111"/>
                </a:solidFill>
                <a:effectLst/>
                <a:latin typeface="-apple-system"/>
              </a:rPr>
              <a:t>After the &lt;a&gt; tag, there’s a list of authors and publication details.</a:t>
            </a:r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8470734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8106CCBE-F37B-C91C-6991-153E3601B4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1293" y="155452"/>
            <a:ext cx="5838333" cy="5141912"/>
          </a:xfrm>
          <a:prstGeom prst="rect">
            <a:avLst/>
          </a:prstGeom>
        </p:spPr>
      </p:pic>
      <p:pic>
        <p:nvPicPr>
          <p:cNvPr id="8" name="Picture 7" descr="A screen shot of a computer&#10;&#10;Description automatically generated">
            <a:extLst>
              <a:ext uri="{FF2B5EF4-FFF2-40B4-BE49-F238E27FC236}">
                <a16:creationId xmlns:a16="http://schemas.microsoft.com/office/drawing/2014/main" id="{04ACEA1E-C1EA-6BEE-E342-E82C547B7D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3600" y="5471148"/>
            <a:ext cx="5346700" cy="1041400"/>
          </a:xfrm>
          <a:prstGeom prst="rect">
            <a:avLst/>
          </a:prstGeom>
        </p:spPr>
      </p:pic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CFA12D72-FE70-217E-2320-1F129A85E5DD}"/>
              </a:ext>
            </a:extLst>
          </p:cNvPr>
          <p:cNvCxnSpPr>
            <a:cxnSpLocks/>
          </p:cNvCxnSpPr>
          <p:nvPr/>
        </p:nvCxnSpPr>
        <p:spPr>
          <a:xfrm>
            <a:off x="7214953" y="2894963"/>
            <a:ext cx="1893012" cy="87517"/>
          </a:xfrm>
          <a:prstGeom prst="bentConnector3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>
            <a:extLst>
              <a:ext uri="{FF2B5EF4-FFF2-40B4-BE49-F238E27FC236}">
                <a16:creationId xmlns:a16="http://schemas.microsoft.com/office/drawing/2014/main" id="{ECC2059F-9E87-DF89-FCF5-B66DE0589280}"/>
              </a:ext>
            </a:extLst>
          </p:cNvPr>
          <p:cNvCxnSpPr>
            <a:cxnSpLocks/>
          </p:cNvCxnSpPr>
          <p:nvPr/>
        </p:nvCxnSpPr>
        <p:spPr>
          <a:xfrm>
            <a:off x="8194354" y="2512449"/>
            <a:ext cx="800092" cy="169277"/>
          </a:xfrm>
          <a:prstGeom prst="bentConnector3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D3B298AD-931B-00A5-DB80-9F0805CE43A8}"/>
              </a:ext>
            </a:extLst>
          </p:cNvPr>
          <p:cNvSpPr txBox="1"/>
          <p:nvPr/>
        </p:nvSpPr>
        <p:spPr>
          <a:xfrm>
            <a:off x="9107966" y="2824688"/>
            <a:ext cx="22141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 i="0" dirty="0">
                <a:solidFill>
                  <a:srgbClr val="111111"/>
                </a:solidFill>
                <a:effectLst/>
                <a:latin typeface="-apple-system"/>
              </a:rPr>
              <a:t>list of authors and publication details.</a:t>
            </a:r>
          </a:p>
          <a:p>
            <a:endParaRPr lang="en-US" sz="16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D3BB7F7-89F0-AFF5-0EC2-B7624D069270}"/>
              </a:ext>
            </a:extLst>
          </p:cNvPr>
          <p:cNvSpPr txBox="1"/>
          <p:nvPr/>
        </p:nvSpPr>
        <p:spPr>
          <a:xfrm>
            <a:off x="8960988" y="2497373"/>
            <a:ext cx="23610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i="0" dirty="0">
                <a:solidFill>
                  <a:srgbClr val="111111"/>
                </a:solidFill>
                <a:effectLst/>
                <a:latin typeface="-apple-system"/>
              </a:rPr>
              <a:t>the title of the publication</a:t>
            </a:r>
            <a:endParaRPr lang="en-US" sz="1600" dirty="0"/>
          </a:p>
        </p:txBody>
      </p:sp>
      <p:sp>
        <p:nvSpPr>
          <p:cNvPr id="44" name="Right Bracket 43">
            <a:extLst>
              <a:ext uri="{FF2B5EF4-FFF2-40B4-BE49-F238E27FC236}">
                <a16:creationId xmlns:a16="http://schemas.microsoft.com/office/drawing/2014/main" id="{B06066D5-88F4-2CF1-CF1C-8299500D11CF}"/>
              </a:ext>
            </a:extLst>
          </p:cNvPr>
          <p:cNvSpPr/>
          <p:nvPr/>
        </p:nvSpPr>
        <p:spPr>
          <a:xfrm>
            <a:off x="7643483" y="4049210"/>
            <a:ext cx="1595783" cy="1248153"/>
          </a:xfrm>
          <a:prstGeom prst="rightBracket">
            <a:avLst/>
          </a:prstGeom>
          <a:noFill/>
          <a:ln w="508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6CCF27C-54C0-4751-C056-B413BC9C0D47}"/>
              </a:ext>
            </a:extLst>
          </p:cNvPr>
          <p:cNvSpPr txBox="1"/>
          <p:nvPr/>
        </p:nvSpPr>
        <p:spPr>
          <a:xfrm>
            <a:off x="9249776" y="4049209"/>
            <a:ext cx="174676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Each entry that starts with &lt;p&gt; is a different publication</a:t>
            </a:r>
          </a:p>
        </p:txBody>
      </p:sp>
      <p:sp>
        <p:nvSpPr>
          <p:cNvPr id="46" name="Right Brace 45">
            <a:extLst>
              <a:ext uri="{FF2B5EF4-FFF2-40B4-BE49-F238E27FC236}">
                <a16:creationId xmlns:a16="http://schemas.microsoft.com/office/drawing/2014/main" id="{E986E442-D3AC-61AF-AFA1-51995B679E00}"/>
              </a:ext>
            </a:extLst>
          </p:cNvPr>
          <p:cNvSpPr/>
          <p:nvPr/>
        </p:nvSpPr>
        <p:spPr>
          <a:xfrm rot="10800000">
            <a:off x="2772693" y="4049207"/>
            <a:ext cx="1348033" cy="375239"/>
          </a:xfrm>
          <a:prstGeom prst="righ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ight Brace 46">
            <a:extLst>
              <a:ext uri="{FF2B5EF4-FFF2-40B4-BE49-F238E27FC236}">
                <a16:creationId xmlns:a16="http://schemas.microsoft.com/office/drawing/2014/main" id="{4BD28DFB-1341-1589-0A8A-A5567EFAAD2B}"/>
              </a:ext>
            </a:extLst>
          </p:cNvPr>
          <p:cNvSpPr/>
          <p:nvPr/>
        </p:nvSpPr>
        <p:spPr>
          <a:xfrm rot="10800000">
            <a:off x="2666473" y="4512103"/>
            <a:ext cx="1454255" cy="264157"/>
          </a:xfrm>
          <a:prstGeom prst="righ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ight Brace 48">
            <a:extLst>
              <a:ext uri="{FF2B5EF4-FFF2-40B4-BE49-F238E27FC236}">
                <a16:creationId xmlns:a16="http://schemas.microsoft.com/office/drawing/2014/main" id="{EA6977D8-03FD-03BA-F781-46AB7B776B17}"/>
              </a:ext>
            </a:extLst>
          </p:cNvPr>
          <p:cNvSpPr/>
          <p:nvPr/>
        </p:nvSpPr>
        <p:spPr>
          <a:xfrm rot="10800000">
            <a:off x="2765709" y="4863916"/>
            <a:ext cx="1355017" cy="373178"/>
          </a:xfrm>
          <a:prstGeom prst="righ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0E08785-F853-DE8F-0134-A8D616B0661D}"/>
              </a:ext>
            </a:extLst>
          </p:cNvPr>
          <p:cNvSpPr txBox="1"/>
          <p:nvPr/>
        </p:nvSpPr>
        <p:spPr>
          <a:xfrm>
            <a:off x="1052762" y="4064053"/>
            <a:ext cx="1613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 Publication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73C0D0-97D0-DA87-14E9-55F996FCCDFC}"/>
              </a:ext>
            </a:extLst>
          </p:cNvPr>
          <p:cNvSpPr txBox="1"/>
          <p:nvPr/>
        </p:nvSpPr>
        <p:spPr>
          <a:xfrm>
            <a:off x="1042252" y="4423976"/>
            <a:ext cx="1584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 Publication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E2E456-6DB9-F197-6562-D8192E7FD297}"/>
              </a:ext>
            </a:extLst>
          </p:cNvPr>
          <p:cNvSpPr txBox="1"/>
          <p:nvPr/>
        </p:nvSpPr>
        <p:spPr>
          <a:xfrm>
            <a:off x="1042252" y="4863916"/>
            <a:ext cx="1584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  <a:r>
              <a:rPr lang="en-US" baseline="30000" dirty="0"/>
              <a:t>th</a:t>
            </a:r>
            <a:r>
              <a:rPr lang="en-US" dirty="0"/>
              <a:t>  Publication</a:t>
            </a:r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BF12873E-DB5A-6CFE-ADA6-C2E8B2C4801A}"/>
              </a:ext>
            </a:extLst>
          </p:cNvPr>
          <p:cNvSpPr/>
          <p:nvPr/>
        </p:nvSpPr>
        <p:spPr>
          <a:xfrm rot="10800000">
            <a:off x="2772692" y="2090254"/>
            <a:ext cx="1348033" cy="1648823"/>
          </a:xfrm>
          <a:prstGeom prst="righ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87EB2E5-992D-E061-93F4-515C860DF1A3}"/>
              </a:ext>
            </a:extLst>
          </p:cNvPr>
          <p:cNvSpPr txBox="1"/>
          <p:nvPr/>
        </p:nvSpPr>
        <p:spPr>
          <a:xfrm>
            <a:off x="1012885" y="2734700"/>
            <a:ext cx="1670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  Publication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B20B84C-9B09-CE33-7269-589330656600}"/>
              </a:ext>
            </a:extLst>
          </p:cNvPr>
          <p:cNvSpPr txBox="1"/>
          <p:nvPr/>
        </p:nvSpPr>
        <p:spPr>
          <a:xfrm>
            <a:off x="618277" y="1285563"/>
            <a:ext cx="21706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List as publications for 2024 with the order it appears on screen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C08BEAA-F6EE-D985-AF7F-09F7A3D38907}"/>
              </a:ext>
            </a:extLst>
          </p:cNvPr>
          <p:cNvSpPr txBox="1"/>
          <p:nvPr/>
        </p:nvSpPr>
        <p:spPr>
          <a:xfrm>
            <a:off x="8740300" y="5699460"/>
            <a:ext cx="29641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Example snippet for publications within year 2023</a:t>
            </a:r>
          </a:p>
        </p:txBody>
      </p: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7645CCDF-0FF3-1B28-956B-5E49E1E55E0C}"/>
              </a:ext>
            </a:extLst>
          </p:cNvPr>
          <p:cNvCxnSpPr>
            <a:cxnSpLocks/>
            <a:endCxn id="25" idx="2"/>
          </p:cNvCxnSpPr>
          <p:nvPr/>
        </p:nvCxnSpPr>
        <p:spPr>
          <a:xfrm flipV="1">
            <a:off x="7886218" y="1230678"/>
            <a:ext cx="2338707" cy="969532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0128FD36-210F-82BA-48C6-0E539AD54FD9}"/>
              </a:ext>
            </a:extLst>
          </p:cNvPr>
          <p:cNvSpPr txBox="1"/>
          <p:nvPr/>
        </p:nvSpPr>
        <p:spPr>
          <a:xfrm>
            <a:off x="8847660" y="307348"/>
            <a:ext cx="27545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=”[insert the link to the publication website]” target=“_blank”&gt;</a:t>
            </a:r>
          </a:p>
        </p:txBody>
      </p:sp>
    </p:spTree>
    <p:extLst>
      <p:ext uri="{BB962C8B-B14F-4D97-AF65-F5344CB8AC3E}">
        <p14:creationId xmlns:p14="http://schemas.microsoft.com/office/powerpoint/2010/main" val="9843876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738E28A-8E95-5EB6-3782-54645D6E4224}"/>
              </a:ext>
            </a:extLst>
          </p:cNvPr>
          <p:cNvSpPr txBox="1"/>
          <p:nvPr/>
        </p:nvSpPr>
        <p:spPr>
          <a:xfrm>
            <a:off x="4046486" y="0"/>
            <a:ext cx="14478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PEOPLE</a:t>
            </a:r>
          </a:p>
        </p:txBody>
      </p:sp>
      <p:pic>
        <p:nvPicPr>
          <p:cNvPr id="7" name="Picture 6" descr="A close-up of a person's face&#10;&#10;Description automatically generated">
            <a:extLst>
              <a:ext uri="{FF2B5EF4-FFF2-40B4-BE49-F238E27FC236}">
                <a16:creationId xmlns:a16="http://schemas.microsoft.com/office/drawing/2014/main" id="{F19DA384-7A98-535F-4611-3D2019832A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547" y="902524"/>
            <a:ext cx="4865537" cy="1789121"/>
          </a:xfrm>
          <a:prstGeom prst="rect">
            <a:avLst/>
          </a:prstGeom>
        </p:spPr>
      </p:pic>
      <p:pic>
        <p:nvPicPr>
          <p:cNvPr id="9" name="Picture 8" descr="A screenshot of a phone&#10;&#10;Description automatically generated">
            <a:extLst>
              <a:ext uri="{FF2B5EF4-FFF2-40B4-BE49-F238E27FC236}">
                <a16:creationId xmlns:a16="http://schemas.microsoft.com/office/drawing/2014/main" id="{C1F73843-B86D-AAD9-2072-0461AC1578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547" y="2666972"/>
            <a:ext cx="4555315" cy="2030511"/>
          </a:xfrm>
          <a:prstGeom prst="rect">
            <a:avLst/>
          </a:prstGeom>
        </p:spPr>
      </p:pic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1CA8E150-2D2F-8D02-2E99-98523845D5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547" y="4987635"/>
            <a:ext cx="4632839" cy="1668373"/>
          </a:xfrm>
          <a:prstGeom prst="rect">
            <a:avLst/>
          </a:prstGeom>
        </p:spPr>
      </p:pic>
      <p:pic>
        <p:nvPicPr>
          <p:cNvPr id="17" name="Picture 16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7DB4D30F-E0EC-9FDC-11C3-AA0800D06F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6885" y="4697483"/>
            <a:ext cx="4976738" cy="2138443"/>
          </a:xfrm>
          <a:prstGeom prst="rect">
            <a:avLst/>
          </a:prstGeom>
        </p:spPr>
      </p:pic>
      <p:pic>
        <p:nvPicPr>
          <p:cNvPr id="19" name="Picture 18" descr="A screen shot of a computer screen&#10;&#10;Description automatically generated">
            <a:extLst>
              <a:ext uri="{FF2B5EF4-FFF2-40B4-BE49-F238E27FC236}">
                <a16:creationId xmlns:a16="http://schemas.microsoft.com/office/drawing/2014/main" id="{B2FEBDF3-8915-FE71-2787-3929FA1BD4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76885" y="124536"/>
            <a:ext cx="4976739" cy="4572947"/>
          </a:xfrm>
          <a:prstGeom prst="rect">
            <a:avLst/>
          </a:prstGeom>
        </p:spPr>
      </p:pic>
      <p:sp>
        <p:nvSpPr>
          <p:cNvPr id="20" name="Left Brace 19">
            <a:extLst>
              <a:ext uri="{FF2B5EF4-FFF2-40B4-BE49-F238E27FC236}">
                <a16:creationId xmlns:a16="http://schemas.microsoft.com/office/drawing/2014/main" id="{B2D42840-F025-7A6B-87FB-4940BD9335B6}"/>
              </a:ext>
            </a:extLst>
          </p:cNvPr>
          <p:cNvSpPr/>
          <p:nvPr/>
        </p:nvSpPr>
        <p:spPr>
          <a:xfrm>
            <a:off x="4555647" y="584775"/>
            <a:ext cx="1861457" cy="2427846"/>
          </a:xfrm>
          <a:prstGeom prst="leftBrace">
            <a:avLst>
              <a:gd name="adj1" fmla="val 8333"/>
              <a:gd name="adj2" fmla="val 48651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Left Brace 20">
            <a:extLst>
              <a:ext uri="{FF2B5EF4-FFF2-40B4-BE49-F238E27FC236}">
                <a16:creationId xmlns:a16="http://schemas.microsoft.com/office/drawing/2014/main" id="{46A22E09-7A36-76D1-0373-DC71EEA38BCD}"/>
              </a:ext>
            </a:extLst>
          </p:cNvPr>
          <p:cNvSpPr/>
          <p:nvPr/>
        </p:nvSpPr>
        <p:spPr>
          <a:xfrm>
            <a:off x="4555646" y="3225757"/>
            <a:ext cx="1861457" cy="1370735"/>
          </a:xfrm>
          <a:prstGeom prst="leftBrace">
            <a:avLst>
              <a:gd name="adj1" fmla="val 8333"/>
              <a:gd name="adj2" fmla="val 49247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Left Brace 21">
            <a:extLst>
              <a:ext uri="{FF2B5EF4-FFF2-40B4-BE49-F238E27FC236}">
                <a16:creationId xmlns:a16="http://schemas.microsoft.com/office/drawing/2014/main" id="{7B1AB11A-831C-1B72-871D-CD6FAE1D9348}"/>
              </a:ext>
            </a:extLst>
          </p:cNvPr>
          <p:cNvSpPr/>
          <p:nvPr/>
        </p:nvSpPr>
        <p:spPr>
          <a:xfrm>
            <a:off x="4538645" y="4730701"/>
            <a:ext cx="1861457" cy="2030511"/>
          </a:xfrm>
          <a:prstGeom prst="leftBrace">
            <a:avLst>
              <a:gd name="adj1" fmla="val 8333"/>
              <a:gd name="adj2" fmla="val 49247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1196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738E28A-8E95-5EB6-3782-54645D6E4224}"/>
              </a:ext>
            </a:extLst>
          </p:cNvPr>
          <p:cNvSpPr txBox="1"/>
          <p:nvPr/>
        </p:nvSpPr>
        <p:spPr>
          <a:xfrm>
            <a:off x="4046486" y="0"/>
            <a:ext cx="14478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PEOPLE</a:t>
            </a:r>
          </a:p>
        </p:txBody>
      </p:sp>
      <p:pic>
        <p:nvPicPr>
          <p:cNvPr id="7" name="Picture 6" descr="A close-up of a person's face&#10;&#10;Description automatically generated">
            <a:extLst>
              <a:ext uri="{FF2B5EF4-FFF2-40B4-BE49-F238E27FC236}">
                <a16:creationId xmlns:a16="http://schemas.microsoft.com/office/drawing/2014/main" id="{F19DA384-7A98-535F-4611-3D2019832A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482" y="2224387"/>
            <a:ext cx="4556750" cy="1675576"/>
          </a:xfrm>
          <a:prstGeom prst="rect">
            <a:avLst/>
          </a:prstGeom>
        </p:spPr>
      </p:pic>
      <p:pic>
        <p:nvPicPr>
          <p:cNvPr id="3" name="Picture 2" descr="A screen shot of a computer&#10;&#10;Description automatically generated">
            <a:extLst>
              <a:ext uri="{FF2B5EF4-FFF2-40B4-BE49-F238E27FC236}">
                <a16:creationId xmlns:a16="http://schemas.microsoft.com/office/drawing/2014/main" id="{EEF438FE-9EE2-00B9-B893-02983C2042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4318" y="902525"/>
            <a:ext cx="6299200" cy="3263900"/>
          </a:xfrm>
          <a:prstGeom prst="rect">
            <a:avLst/>
          </a:prstGeom>
        </p:spPr>
      </p:pic>
      <p:cxnSp>
        <p:nvCxnSpPr>
          <p:cNvPr id="6" name="Elbow Connector 5">
            <a:extLst>
              <a:ext uri="{FF2B5EF4-FFF2-40B4-BE49-F238E27FC236}">
                <a16:creationId xmlns:a16="http://schemas.microsoft.com/office/drawing/2014/main" id="{E4E6BAEB-8A76-074F-99F4-3E1E0361730C}"/>
              </a:ext>
            </a:extLst>
          </p:cNvPr>
          <p:cNvCxnSpPr>
            <a:cxnSpLocks/>
          </p:cNvCxnSpPr>
          <p:nvPr/>
        </p:nvCxnSpPr>
        <p:spPr>
          <a:xfrm rot="10800000" flipV="1">
            <a:off x="925975" y="1494257"/>
            <a:ext cx="5798916" cy="415566"/>
          </a:xfrm>
          <a:prstGeom prst="bentConnector3">
            <a:avLst>
              <a:gd name="adj1" fmla="val 9990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9E51C779-104E-0814-3750-F4F9D013E9AD}"/>
              </a:ext>
            </a:extLst>
          </p:cNvPr>
          <p:cNvCxnSpPr>
            <a:cxnSpLocks/>
            <a:endCxn id="7" idx="0"/>
          </p:cNvCxnSpPr>
          <p:nvPr/>
        </p:nvCxnSpPr>
        <p:spPr>
          <a:xfrm rot="10800000" flipV="1">
            <a:off x="2676857" y="2085991"/>
            <a:ext cx="4048036" cy="138396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18E8241A-7A1F-C1AC-F23D-C7C217E926C5}"/>
              </a:ext>
            </a:extLst>
          </p:cNvPr>
          <p:cNvCxnSpPr>
            <a:cxnSpLocks/>
          </p:cNvCxnSpPr>
          <p:nvPr/>
        </p:nvCxnSpPr>
        <p:spPr>
          <a:xfrm rot="10800000" flipV="1">
            <a:off x="2676858" y="2224386"/>
            <a:ext cx="4335645" cy="109776"/>
          </a:xfrm>
          <a:prstGeom prst="bent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Elbow Connector 27">
            <a:extLst>
              <a:ext uri="{FF2B5EF4-FFF2-40B4-BE49-F238E27FC236}">
                <a16:creationId xmlns:a16="http://schemas.microsoft.com/office/drawing/2014/main" id="{4A68D011-4846-3FFF-1354-AD4AF48DF495}"/>
              </a:ext>
            </a:extLst>
          </p:cNvPr>
          <p:cNvCxnSpPr>
            <a:cxnSpLocks/>
          </p:cNvCxnSpPr>
          <p:nvPr/>
        </p:nvCxnSpPr>
        <p:spPr>
          <a:xfrm rot="10800000" flipV="1">
            <a:off x="2787411" y="2362783"/>
            <a:ext cx="4180949" cy="109776"/>
          </a:xfrm>
          <a:prstGeom prst="bent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ight Brace 29">
            <a:extLst>
              <a:ext uri="{FF2B5EF4-FFF2-40B4-BE49-F238E27FC236}">
                <a16:creationId xmlns:a16="http://schemas.microsoft.com/office/drawing/2014/main" id="{02E343B3-A485-DAFC-D64C-0BF6734D4753}"/>
              </a:ext>
            </a:extLst>
          </p:cNvPr>
          <p:cNvSpPr/>
          <p:nvPr/>
        </p:nvSpPr>
        <p:spPr>
          <a:xfrm rot="10800000">
            <a:off x="5070764" y="2501179"/>
            <a:ext cx="1941738" cy="306421"/>
          </a:xfrm>
          <a:prstGeom prst="rightBrace">
            <a:avLst>
              <a:gd name="adj1" fmla="val 8333"/>
              <a:gd name="adj2" fmla="val 50000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ight Brace 30">
            <a:extLst>
              <a:ext uri="{FF2B5EF4-FFF2-40B4-BE49-F238E27FC236}">
                <a16:creationId xmlns:a16="http://schemas.microsoft.com/office/drawing/2014/main" id="{BC71A98C-5356-189E-0DD5-EE4166218818}"/>
              </a:ext>
            </a:extLst>
          </p:cNvPr>
          <p:cNvSpPr/>
          <p:nvPr/>
        </p:nvSpPr>
        <p:spPr>
          <a:xfrm rot="10800000">
            <a:off x="4809951" y="2879839"/>
            <a:ext cx="1941738" cy="666409"/>
          </a:xfrm>
          <a:prstGeom prst="rightBrace">
            <a:avLst>
              <a:gd name="adj1" fmla="val 8333"/>
              <a:gd name="adj2" fmla="val 71829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3A707A9-B902-67D8-BF14-99993BB0CCE9}"/>
              </a:ext>
            </a:extLst>
          </p:cNvPr>
          <p:cNvSpPr txBox="1"/>
          <p:nvPr/>
        </p:nvSpPr>
        <p:spPr>
          <a:xfrm>
            <a:off x="55728" y="4478147"/>
            <a:ext cx="1208054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500" b="0" i="0" dirty="0">
                <a:solidFill>
                  <a:srgbClr val="111111"/>
                </a:solidFill>
                <a:effectLst/>
                <a:latin typeface="-apple-system"/>
              </a:rPr>
              <a:t>&lt;h3&gt;Dr. Banu </a:t>
            </a:r>
            <a:r>
              <a:rPr lang="en-US" sz="1500" b="0" i="0" dirty="0" err="1">
                <a:solidFill>
                  <a:srgbClr val="111111"/>
                </a:solidFill>
                <a:effectLst/>
                <a:latin typeface="-apple-system"/>
              </a:rPr>
              <a:t>Ozkan</a:t>
            </a:r>
            <a:r>
              <a:rPr lang="en-US" sz="1500" b="0" i="0" dirty="0">
                <a:solidFill>
                  <a:srgbClr val="111111"/>
                </a:solidFill>
                <a:effectLst/>
                <a:latin typeface="-apple-system"/>
              </a:rPr>
              <a:t>&lt;/h3&gt;: This is a h3 tag. It’s a heading tag, and the number (3 in this case) indicates the level of the heading. A lower number indicates a higher level (and generally larger and more important text).</a:t>
            </a:r>
          </a:p>
          <a:p>
            <a:pPr algn="just"/>
            <a:r>
              <a:rPr lang="en-US" sz="1500" b="0" i="0" dirty="0">
                <a:solidFill>
                  <a:srgbClr val="111111"/>
                </a:solidFill>
                <a:effectLst/>
                <a:latin typeface="-apple-system"/>
              </a:rPr>
              <a:t>&lt;p&gt;: This is a paragraph tag. It’s used to define a paragraph of text.</a:t>
            </a:r>
          </a:p>
          <a:p>
            <a:pPr algn="just"/>
            <a:r>
              <a:rPr lang="en-US" sz="1500" b="0" i="0" dirty="0">
                <a:solidFill>
                  <a:srgbClr val="111111"/>
                </a:solidFill>
                <a:effectLst/>
                <a:latin typeface="-apple-system"/>
              </a:rPr>
              <a:t>&lt;</a:t>
            </a:r>
            <a:r>
              <a:rPr lang="en-US" sz="1500" b="0" i="0" dirty="0" err="1">
                <a:solidFill>
                  <a:srgbClr val="111111"/>
                </a:solidFill>
                <a:effectLst/>
                <a:latin typeface="-apple-system"/>
              </a:rPr>
              <a:t>ul</a:t>
            </a:r>
            <a:r>
              <a:rPr lang="en-US" sz="1500" b="0" i="0" dirty="0">
                <a:solidFill>
                  <a:srgbClr val="111111"/>
                </a:solidFill>
                <a:effectLst/>
                <a:latin typeface="-apple-system"/>
              </a:rPr>
              <a:t>&gt;: This is an unordered list tag. It’s used to define a list of items.</a:t>
            </a:r>
          </a:p>
          <a:p>
            <a:pPr algn="just"/>
            <a:r>
              <a:rPr lang="en-US" sz="1500" b="0" i="0" dirty="0">
                <a:solidFill>
                  <a:srgbClr val="111111"/>
                </a:solidFill>
                <a:effectLst/>
                <a:latin typeface="-apple-system"/>
              </a:rPr>
              <a:t>&lt;li&gt;: This is a list item tag. It’s used to define an item in a list. In this case, is a list of research interests.</a:t>
            </a:r>
          </a:p>
          <a:p>
            <a:pPr algn="just"/>
            <a:endParaRPr lang="en-US" sz="15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B4C8653-B0A0-DBA6-C4C3-66D35331695C}"/>
              </a:ext>
            </a:extLst>
          </p:cNvPr>
          <p:cNvSpPr txBox="1"/>
          <p:nvPr/>
        </p:nvSpPr>
        <p:spPr>
          <a:xfrm>
            <a:off x="196643" y="680163"/>
            <a:ext cx="49705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dirty="0">
                <a:solidFill>
                  <a:srgbClr val="111111"/>
                </a:solidFill>
                <a:effectLst/>
                <a:latin typeface="-apple-system"/>
              </a:rPr>
              <a:t>&lt;div class="col-md-4"&gt; and &lt;div class="col-md-8"&gt;: These are div tags with class names that likely come from Bootstrap grid system. “col-md-4” means the width of this div should be 4 out of 12 columns. Similarly, “col-md-8” means this div should take up 8 out of 12 columns on medium or larger screens.</a:t>
            </a:r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901716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738E28A-8E95-5EB6-3782-54645D6E4224}"/>
              </a:ext>
            </a:extLst>
          </p:cNvPr>
          <p:cNvSpPr txBox="1"/>
          <p:nvPr/>
        </p:nvSpPr>
        <p:spPr>
          <a:xfrm>
            <a:off x="4046486" y="0"/>
            <a:ext cx="14478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PEOPLE</a:t>
            </a:r>
          </a:p>
        </p:txBody>
      </p:sp>
      <p:pic>
        <p:nvPicPr>
          <p:cNvPr id="9" name="Picture 8" descr="A screenshot of a phone&#10;&#10;Description automatically generated">
            <a:extLst>
              <a:ext uri="{FF2B5EF4-FFF2-40B4-BE49-F238E27FC236}">
                <a16:creationId xmlns:a16="http://schemas.microsoft.com/office/drawing/2014/main" id="{C1F73843-B86D-AAD9-2072-0461AC1578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385" y="1875185"/>
            <a:ext cx="4555315" cy="2030511"/>
          </a:xfrm>
          <a:prstGeom prst="rect">
            <a:avLst/>
          </a:prstGeom>
        </p:spPr>
      </p:pic>
      <p:pic>
        <p:nvPicPr>
          <p:cNvPr id="3" name="Picture 2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4D96E252-6663-42EC-8B9D-F26F5ACF92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5700" y="673100"/>
            <a:ext cx="6299200" cy="5511800"/>
          </a:xfrm>
          <a:prstGeom prst="rect">
            <a:avLst/>
          </a:prstGeom>
        </p:spPr>
      </p:pic>
      <p:sp>
        <p:nvSpPr>
          <p:cNvPr id="5" name="Left Brace 4">
            <a:extLst>
              <a:ext uri="{FF2B5EF4-FFF2-40B4-BE49-F238E27FC236}">
                <a16:creationId xmlns:a16="http://schemas.microsoft.com/office/drawing/2014/main" id="{A12386EC-54F4-0125-B202-6D7CCDF6C7BF}"/>
              </a:ext>
            </a:extLst>
          </p:cNvPr>
          <p:cNvSpPr/>
          <p:nvPr/>
        </p:nvSpPr>
        <p:spPr>
          <a:xfrm>
            <a:off x="6064135" y="1287219"/>
            <a:ext cx="304800" cy="220828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Left Brace 5">
            <a:extLst>
              <a:ext uri="{FF2B5EF4-FFF2-40B4-BE49-F238E27FC236}">
                <a16:creationId xmlns:a16="http://schemas.microsoft.com/office/drawing/2014/main" id="{4090378D-4DA4-573D-9C71-0B53849C29BF}"/>
              </a:ext>
            </a:extLst>
          </p:cNvPr>
          <p:cNvSpPr/>
          <p:nvPr/>
        </p:nvSpPr>
        <p:spPr>
          <a:xfrm>
            <a:off x="6057900" y="3670300"/>
            <a:ext cx="304800" cy="205588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033E153-A6F6-E1AA-0499-BA8EDEFB7328}"/>
              </a:ext>
            </a:extLst>
          </p:cNvPr>
          <p:cNvSpPr txBox="1"/>
          <p:nvPr/>
        </p:nvSpPr>
        <p:spPr>
          <a:xfrm>
            <a:off x="5175786" y="1986335"/>
            <a:ext cx="10345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1</a:t>
            </a:r>
            <a:r>
              <a:rPr lang="en-US" sz="1400" baseline="30000" dirty="0">
                <a:solidFill>
                  <a:schemeClr val="bg1"/>
                </a:solidFill>
              </a:rPr>
              <a:t>st</a:t>
            </a:r>
            <a:r>
              <a:rPr lang="en-US" sz="1400" dirty="0">
                <a:solidFill>
                  <a:schemeClr val="bg1"/>
                </a:solidFill>
              </a:rPr>
              <a:t> Member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D375EB-DE44-FFC7-74FC-384282EDECC1}"/>
              </a:ext>
            </a:extLst>
          </p:cNvPr>
          <p:cNvSpPr txBox="1"/>
          <p:nvPr/>
        </p:nvSpPr>
        <p:spPr>
          <a:xfrm>
            <a:off x="5095892" y="4256112"/>
            <a:ext cx="1114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2</a:t>
            </a:r>
            <a:r>
              <a:rPr lang="en-US" sz="1400" baseline="30000" dirty="0">
                <a:solidFill>
                  <a:schemeClr val="bg1"/>
                </a:solidFill>
              </a:rPr>
              <a:t>nd</a:t>
            </a:r>
            <a:r>
              <a:rPr lang="en-US" sz="1400" dirty="0">
                <a:solidFill>
                  <a:schemeClr val="bg1"/>
                </a:solidFill>
              </a:rPr>
              <a:t>  Member</a:t>
            </a:r>
          </a:p>
        </p:txBody>
      </p:sp>
      <p:cxnSp>
        <p:nvCxnSpPr>
          <p:cNvPr id="12" name="Elbow Connector 11">
            <a:extLst>
              <a:ext uri="{FF2B5EF4-FFF2-40B4-BE49-F238E27FC236}">
                <a16:creationId xmlns:a16="http://schemas.microsoft.com/office/drawing/2014/main" id="{DACDD344-D491-A781-25B7-DADF84339DF5}"/>
              </a:ext>
            </a:extLst>
          </p:cNvPr>
          <p:cNvCxnSpPr>
            <a:cxnSpLocks/>
          </p:cNvCxnSpPr>
          <p:nvPr/>
        </p:nvCxnSpPr>
        <p:spPr>
          <a:xfrm rot="10800000" flipV="1">
            <a:off x="664026" y="1010974"/>
            <a:ext cx="5312723" cy="775886"/>
          </a:xfrm>
          <a:prstGeom prst="bentConnector3">
            <a:avLst>
              <a:gd name="adj1" fmla="val 10007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Elbow Connector 14">
            <a:extLst>
              <a:ext uri="{FF2B5EF4-FFF2-40B4-BE49-F238E27FC236}">
                <a16:creationId xmlns:a16="http://schemas.microsoft.com/office/drawing/2014/main" id="{3F00CACD-4528-9FD4-1A75-8563465F82CC}"/>
              </a:ext>
            </a:extLst>
          </p:cNvPr>
          <p:cNvCxnSpPr>
            <a:cxnSpLocks/>
            <a:stCxn id="8" idx="0"/>
          </p:cNvCxnSpPr>
          <p:nvPr/>
        </p:nvCxnSpPr>
        <p:spPr>
          <a:xfrm rot="16200000" flipH="1" flipV="1">
            <a:off x="3510886" y="-134427"/>
            <a:ext cx="61396" cy="4302919"/>
          </a:xfrm>
          <a:prstGeom prst="bentConnector4">
            <a:avLst>
              <a:gd name="adj1" fmla="val -372337"/>
              <a:gd name="adj2" fmla="val 100058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12D73A77-3A82-FA26-2A52-9810641C4CDF}"/>
              </a:ext>
            </a:extLst>
          </p:cNvPr>
          <p:cNvCxnSpPr>
            <a:cxnSpLocks/>
            <a:stCxn id="10" idx="0"/>
          </p:cNvCxnSpPr>
          <p:nvPr/>
        </p:nvCxnSpPr>
        <p:spPr>
          <a:xfrm rot="16200000" flipV="1">
            <a:off x="4245680" y="2848695"/>
            <a:ext cx="1664733" cy="1150101"/>
          </a:xfrm>
          <a:prstGeom prst="bentConnector3">
            <a:avLst>
              <a:gd name="adj1" fmla="val 99934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FAC0C9EE-32BA-D0B0-6F0D-08A04B03EDD7}"/>
              </a:ext>
            </a:extLst>
          </p:cNvPr>
          <p:cNvSpPr txBox="1"/>
          <p:nvPr/>
        </p:nvSpPr>
        <p:spPr>
          <a:xfrm>
            <a:off x="5135839" y="5801653"/>
            <a:ext cx="10518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3</a:t>
            </a:r>
            <a:r>
              <a:rPr lang="en-US" sz="1400" baseline="30000" dirty="0">
                <a:solidFill>
                  <a:schemeClr val="bg1"/>
                </a:solidFill>
              </a:rPr>
              <a:t>rd</a:t>
            </a:r>
            <a:r>
              <a:rPr lang="en-US" sz="1400" dirty="0">
                <a:solidFill>
                  <a:schemeClr val="bg1"/>
                </a:solidFill>
              </a:rPr>
              <a:t> Member</a:t>
            </a:r>
          </a:p>
        </p:txBody>
      </p:sp>
      <p:cxnSp>
        <p:nvCxnSpPr>
          <p:cNvPr id="27" name="Elbow Connector 26">
            <a:extLst>
              <a:ext uri="{FF2B5EF4-FFF2-40B4-BE49-F238E27FC236}">
                <a16:creationId xmlns:a16="http://schemas.microsoft.com/office/drawing/2014/main" id="{06BBFE91-8B03-E942-567C-2168A68D1B31}"/>
              </a:ext>
            </a:extLst>
          </p:cNvPr>
          <p:cNvCxnSpPr>
            <a:cxnSpLocks/>
            <a:stCxn id="26" idx="1"/>
          </p:cNvCxnSpPr>
          <p:nvPr/>
        </p:nvCxnSpPr>
        <p:spPr>
          <a:xfrm rot="10800000">
            <a:off x="1841979" y="3093818"/>
            <a:ext cx="3293861" cy="2861724"/>
          </a:xfrm>
          <a:prstGeom prst="bentConnector3">
            <a:avLst>
              <a:gd name="adj1" fmla="val 88613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7093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 descr="A screenshot of a computer&#10;&#10;Description automatically generated">
            <a:extLst>
              <a:ext uri="{FF2B5EF4-FFF2-40B4-BE49-F238E27FC236}">
                <a16:creationId xmlns:a16="http://schemas.microsoft.com/office/drawing/2014/main" id="{1CA8E024-0CDE-AA76-6895-3A45CDC6C8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6314" y="3086741"/>
            <a:ext cx="2527300" cy="1587500"/>
          </a:xfrm>
          <a:prstGeom prst="rect">
            <a:avLst/>
          </a:prstGeom>
        </p:spPr>
      </p:pic>
      <p:pic>
        <p:nvPicPr>
          <p:cNvPr id="37" name="Picture 36" descr="A screen shot of a computer&#10;&#10;Description automatically generated">
            <a:extLst>
              <a:ext uri="{FF2B5EF4-FFF2-40B4-BE49-F238E27FC236}">
                <a16:creationId xmlns:a16="http://schemas.microsoft.com/office/drawing/2014/main" id="{06806765-9D48-9E17-E642-001C810A57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447" y="3127193"/>
            <a:ext cx="4343400" cy="10287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738E28A-8E95-5EB6-3782-54645D6E4224}"/>
              </a:ext>
            </a:extLst>
          </p:cNvPr>
          <p:cNvSpPr txBox="1"/>
          <p:nvPr/>
        </p:nvSpPr>
        <p:spPr>
          <a:xfrm>
            <a:off x="4965700" y="0"/>
            <a:ext cx="14478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PEOPLE</a:t>
            </a:r>
          </a:p>
        </p:txBody>
      </p:sp>
      <p:pic>
        <p:nvPicPr>
          <p:cNvPr id="7" name="Picture 6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D346E153-78B8-029B-F5B6-1EACB1205A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5126" y="606365"/>
            <a:ext cx="6299200" cy="2273300"/>
          </a:xfrm>
          <a:prstGeom prst="rect">
            <a:avLst/>
          </a:prstGeom>
        </p:spPr>
      </p:pic>
      <p:pic>
        <p:nvPicPr>
          <p:cNvPr id="13" name="Picture 12" descr="A person smiling at camera&#10;&#10;Description automatically generated">
            <a:extLst>
              <a:ext uri="{FF2B5EF4-FFF2-40B4-BE49-F238E27FC236}">
                <a16:creationId xmlns:a16="http://schemas.microsoft.com/office/drawing/2014/main" id="{37E8F545-B6F0-A2B0-1A29-5B140BBD1A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32747" y="848599"/>
            <a:ext cx="3572282" cy="150510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128AB36-A19C-D076-9E57-4AA73CBC03B5}"/>
              </a:ext>
            </a:extLst>
          </p:cNvPr>
          <p:cNvSpPr txBox="1"/>
          <p:nvPr/>
        </p:nvSpPr>
        <p:spPr>
          <a:xfrm>
            <a:off x="1633715" y="5427425"/>
            <a:ext cx="387648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dirty="0">
                <a:solidFill>
                  <a:srgbClr val="111111"/>
                </a:solidFill>
                <a:effectLst/>
                <a:latin typeface="-apple-system"/>
              </a:rPr>
              <a:t>This is an </a:t>
            </a:r>
            <a:r>
              <a:rPr lang="en-US" sz="1200" dirty="0" err="1"/>
              <a:t>img</a:t>
            </a:r>
            <a:r>
              <a:rPr lang="en-US" sz="1200" b="0" i="0" dirty="0">
                <a:solidFill>
                  <a:srgbClr val="111111"/>
                </a:solidFill>
                <a:effectLst/>
                <a:latin typeface="-apple-system"/>
              </a:rPr>
              <a:t> tag. It’s used to embed images in the document. The </a:t>
            </a:r>
            <a:r>
              <a:rPr lang="en-US" sz="1200" dirty="0" err="1"/>
              <a:t>src</a:t>
            </a:r>
            <a:r>
              <a:rPr lang="en-US" sz="1200" b="0" i="0" dirty="0">
                <a:solidFill>
                  <a:srgbClr val="111111"/>
                </a:solidFill>
                <a:effectLst/>
                <a:latin typeface="-apple-system"/>
              </a:rPr>
              <a:t> attribute holds the image location, the </a:t>
            </a:r>
            <a:r>
              <a:rPr lang="en-US" sz="1200" dirty="0"/>
              <a:t>class</a:t>
            </a:r>
            <a:r>
              <a:rPr lang="en-US" sz="1200" b="0" i="0" dirty="0">
                <a:solidFill>
                  <a:srgbClr val="111111"/>
                </a:solidFill>
                <a:effectLst/>
                <a:latin typeface="-apple-system"/>
              </a:rPr>
              <a:t> attribute is used to add predefined styles to the image, and the </a:t>
            </a:r>
            <a:r>
              <a:rPr lang="en-US" sz="1200" dirty="0"/>
              <a:t>alt</a:t>
            </a:r>
            <a:r>
              <a:rPr lang="en-US" sz="1200" b="0" i="0" dirty="0">
                <a:solidFill>
                  <a:srgbClr val="111111"/>
                </a:solidFill>
                <a:effectLst/>
                <a:latin typeface="-apple-system"/>
              </a:rPr>
              <a:t> attribute holds text to be used if the image cannot be displayed.</a:t>
            </a:r>
            <a:endParaRPr lang="en-US" sz="12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D9BBEBB-BC12-C254-90ED-AAA5CCC27092}"/>
              </a:ext>
            </a:extLst>
          </p:cNvPr>
          <p:cNvSpPr txBox="1"/>
          <p:nvPr/>
        </p:nvSpPr>
        <p:spPr>
          <a:xfrm>
            <a:off x="5468677" y="5330167"/>
            <a:ext cx="348120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dirty="0">
                <a:solidFill>
                  <a:srgbClr val="111111"/>
                </a:solidFill>
                <a:effectLst/>
                <a:latin typeface="-apple-system"/>
              </a:rPr>
              <a:t>/assets/people/</a:t>
            </a:r>
            <a:r>
              <a:rPr lang="en-US" sz="1200" b="0" i="0" dirty="0" err="1">
                <a:solidFill>
                  <a:srgbClr val="111111"/>
                </a:solidFill>
                <a:effectLst/>
                <a:latin typeface="-apple-system"/>
              </a:rPr>
              <a:t>Paul_Campitelli.jpg</a:t>
            </a:r>
            <a:r>
              <a:rPr lang="en-US" sz="1200" b="0" i="0" dirty="0">
                <a:solidFill>
                  <a:srgbClr val="111111"/>
                </a:solidFill>
                <a:effectLst/>
                <a:latin typeface="-apple-system"/>
              </a:rPr>
              <a:t> is a relative path to an image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111111"/>
                </a:solidFill>
                <a:latin typeface="-apple-system"/>
              </a:rPr>
              <a:t>“ . ” </a:t>
            </a:r>
            <a:r>
              <a:rPr lang="en-US" sz="1200" b="0" i="0" dirty="0">
                <a:solidFill>
                  <a:srgbClr val="111111"/>
                </a:solidFill>
                <a:effectLst/>
                <a:latin typeface="-apple-system"/>
              </a:rPr>
              <a:t>This refers to the current directory.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dirty="0">
                <a:solidFill>
                  <a:srgbClr val="111111"/>
                </a:solidFill>
                <a:effectLst/>
                <a:latin typeface="-apple-system"/>
              </a:rPr>
              <a:t>/assets/people/: This is a path to a subdirectory named people inside a directory named assets.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dirty="0" err="1">
                <a:solidFill>
                  <a:srgbClr val="111111"/>
                </a:solidFill>
                <a:effectLst/>
                <a:latin typeface="-apple-system"/>
              </a:rPr>
              <a:t>Paul_Campitelli.jpg</a:t>
            </a:r>
            <a:r>
              <a:rPr lang="en-US" sz="1200" b="0" i="0" dirty="0">
                <a:solidFill>
                  <a:srgbClr val="111111"/>
                </a:solidFill>
                <a:effectLst/>
                <a:latin typeface="-apple-system"/>
              </a:rPr>
              <a:t>: This is the name of the image file.</a:t>
            </a:r>
          </a:p>
        </p:txBody>
      </p:sp>
      <p:pic>
        <p:nvPicPr>
          <p:cNvPr id="29" name="Picture 28" descr="A person smiling for a picture&#10;&#10;Description automatically generated">
            <a:extLst>
              <a:ext uri="{FF2B5EF4-FFF2-40B4-BE49-F238E27FC236}">
                <a16:creationId xmlns:a16="http://schemas.microsoft.com/office/drawing/2014/main" id="{A3618D69-1FC9-18FD-CC6E-1A3B2C60B4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447" y="5051920"/>
            <a:ext cx="1474789" cy="1766674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82B30718-F831-AFBB-A3EA-F7B0719351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5047" y="4274294"/>
            <a:ext cx="4368800" cy="393700"/>
          </a:xfrm>
          <a:prstGeom prst="rect">
            <a:avLst/>
          </a:prstGeom>
        </p:spPr>
      </p:pic>
      <p:sp>
        <p:nvSpPr>
          <p:cNvPr id="46" name="Left Brace 45">
            <a:extLst>
              <a:ext uri="{FF2B5EF4-FFF2-40B4-BE49-F238E27FC236}">
                <a16:creationId xmlns:a16="http://schemas.microsoft.com/office/drawing/2014/main" id="{E2EED721-A017-5654-087D-1C9606CDE6E8}"/>
              </a:ext>
            </a:extLst>
          </p:cNvPr>
          <p:cNvSpPr/>
          <p:nvPr/>
        </p:nvSpPr>
        <p:spPr>
          <a:xfrm>
            <a:off x="7209283" y="1141747"/>
            <a:ext cx="340687" cy="288912"/>
          </a:xfrm>
          <a:prstGeom prst="leftBrace">
            <a:avLst>
              <a:gd name="adj1" fmla="val 8333"/>
              <a:gd name="adj2" fmla="val 45907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Left Brace 47">
            <a:extLst>
              <a:ext uri="{FF2B5EF4-FFF2-40B4-BE49-F238E27FC236}">
                <a16:creationId xmlns:a16="http://schemas.microsoft.com/office/drawing/2014/main" id="{6DD61E82-86B6-55AF-A8E0-81AEC2A41716}"/>
              </a:ext>
            </a:extLst>
          </p:cNvPr>
          <p:cNvSpPr/>
          <p:nvPr/>
        </p:nvSpPr>
        <p:spPr>
          <a:xfrm>
            <a:off x="7209282" y="1544178"/>
            <a:ext cx="340687" cy="913804"/>
          </a:xfrm>
          <a:prstGeom prst="leftBrace">
            <a:avLst>
              <a:gd name="adj1" fmla="val 8333"/>
              <a:gd name="adj2" fmla="val 45907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9BBA2B49-70CC-A6B9-4A71-67FBE07A5F69}"/>
              </a:ext>
            </a:extLst>
          </p:cNvPr>
          <p:cNvSpPr txBox="1"/>
          <p:nvPr/>
        </p:nvSpPr>
        <p:spPr>
          <a:xfrm>
            <a:off x="6522726" y="1097190"/>
            <a:ext cx="755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image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E8609A6-49F8-79ED-ED6A-F166DA0DD464}"/>
              </a:ext>
            </a:extLst>
          </p:cNvPr>
          <p:cNvSpPr txBox="1"/>
          <p:nvPr/>
        </p:nvSpPr>
        <p:spPr>
          <a:xfrm>
            <a:off x="6369159" y="1772681"/>
            <a:ext cx="908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content</a:t>
            </a:r>
          </a:p>
        </p:txBody>
      </p:sp>
      <p:sp>
        <p:nvSpPr>
          <p:cNvPr id="59" name="Left Brace 58">
            <a:extLst>
              <a:ext uri="{FF2B5EF4-FFF2-40B4-BE49-F238E27FC236}">
                <a16:creationId xmlns:a16="http://schemas.microsoft.com/office/drawing/2014/main" id="{8AFFFA80-6ED0-6D66-7246-8A5AD71F5746}"/>
              </a:ext>
            </a:extLst>
          </p:cNvPr>
          <p:cNvSpPr/>
          <p:nvPr/>
        </p:nvSpPr>
        <p:spPr>
          <a:xfrm>
            <a:off x="6247104" y="824954"/>
            <a:ext cx="340687" cy="1956884"/>
          </a:xfrm>
          <a:prstGeom prst="leftBrace">
            <a:avLst>
              <a:gd name="adj1" fmla="val 8333"/>
              <a:gd name="adj2" fmla="val 45907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342C3B9B-1CB4-4D1D-B406-89F98F11AE6A}"/>
              </a:ext>
            </a:extLst>
          </p:cNvPr>
          <p:cNvCxnSpPr/>
          <p:nvPr/>
        </p:nvCxnSpPr>
        <p:spPr>
          <a:xfrm>
            <a:off x="3010237" y="3429000"/>
            <a:ext cx="182070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6055EEB7-C4A8-3812-1059-D19E33A592F1}"/>
              </a:ext>
            </a:extLst>
          </p:cNvPr>
          <p:cNvCxnSpPr>
            <a:cxnSpLocks/>
          </p:cNvCxnSpPr>
          <p:nvPr/>
        </p:nvCxnSpPr>
        <p:spPr>
          <a:xfrm>
            <a:off x="2256329" y="3573308"/>
            <a:ext cx="2631260" cy="600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3ED9425D-8068-05A6-3D0B-8B8893B2D247}"/>
              </a:ext>
            </a:extLst>
          </p:cNvPr>
          <p:cNvCxnSpPr>
            <a:cxnSpLocks/>
          </p:cNvCxnSpPr>
          <p:nvPr/>
        </p:nvCxnSpPr>
        <p:spPr>
          <a:xfrm>
            <a:off x="4426343" y="3814721"/>
            <a:ext cx="404602" cy="775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1ABFF9A8-3B7E-1F6A-6103-CF3AE3E6DC01}"/>
              </a:ext>
            </a:extLst>
          </p:cNvPr>
          <p:cNvSpPr txBox="1"/>
          <p:nvPr/>
        </p:nvSpPr>
        <p:spPr>
          <a:xfrm>
            <a:off x="7277741" y="3042562"/>
            <a:ext cx="4686585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b="0" i="0" dirty="0">
                <a:solidFill>
                  <a:srgbClr val="111111"/>
                </a:solidFill>
                <a:effectLst/>
                <a:latin typeface="-apple-system"/>
              </a:rPr>
              <a:t>&lt;p class="card-text"&gt;Postdoc&lt;/p&gt; and &lt;p class="card-text"&gt;&lt;a </a:t>
            </a:r>
            <a:r>
              <a:rPr lang="en-US" sz="1200" b="0" i="0" dirty="0" err="1">
                <a:solidFill>
                  <a:srgbClr val="111111"/>
                </a:solidFill>
                <a:effectLst/>
                <a:latin typeface="-apple-system"/>
              </a:rPr>
              <a:t>href</a:t>
            </a:r>
            <a:r>
              <a:rPr lang="en-US" sz="1200" b="0" i="0" dirty="0">
                <a:solidFill>
                  <a:srgbClr val="111111"/>
                </a:solidFill>
                <a:effectLst/>
                <a:latin typeface="-apple-system"/>
              </a:rPr>
              <a:t>="</a:t>
            </a:r>
            <a:r>
              <a:rPr lang="en-US" sz="1200" b="0" i="0" dirty="0" err="1">
                <a:solidFill>
                  <a:srgbClr val="111111"/>
                </a:solidFill>
                <a:effectLst/>
                <a:latin typeface="-apple-system"/>
              </a:rPr>
              <a:t>mailto:paul.campitelli@asu.edu</a:t>
            </a:r>
            <a:r>
              <a:rPr lang="en-US" sz="1200" b="0" i="0" dirty="0">
                <a:solidFill>
                  <a:srgbClr val="111111"/>
                </a:solidFill>
                <a:effectLst/>
                <a:latin typeface="-apple-system"/>
              </a:rPr>
              <a:t>"&gt;</a:t>
            </a:r>
            <a:r>
              <a:rPr lang="en-US" sz="1200" b="0" i="0" dirty="0" err="1">
                <a:solidFill>
                  <a:srgbClr val="111111"/>
                </a:solidFill>
                <a:effectLst/>
                <a:latin typeface="-apple-system"/>
              </a:rPr>
              <a:t>paul.campitelli@asu.edu</a:t>
            </a:r>
            <a:r>
              <a:rPr lang="en-US" sz="1200" b="0" i="0" dirty="0">
                <a:solidFill>
                  <a:srgbClr val="111111"/>
                </a:solidFill>
                <a:effectLst/>
                <a:latin typeface="-apple-system"/>
              </a:rPr>
              <a:t>&lt;/a&gt;</a:t>
            </a:r>
          </a:p>
          <a:p>
            <a:pPr algn="l"/>
            <a:endParaRPr lang="en-US" sz="1200" b="0" i="0" dirty="0">
              <a:solidFill>
                <a:srgbClr val="111111"/>
              </a:solidFill>
              <a:effectLst/>
              <a:latin typeface="-apple-system"/>
            </a:endParaRPr>
          </a:p>
          <a:p>
            <a:pPr algn="l"/>
            <a:r>
              <a:rPr lang="en-US" sz="1200" b="0" i="0" dirty="0">
                <a:solidFill>
                  <a:srgbClr val="111111"/>
                </a:solidFill>
                <a:effectLst/>
                <a:latin typeface="-apple-system"/>
              </a:rPr>
              <a:t>&lt;/p&gt;: These are p tags, used to define paragraphs of text. The class attribute is used to add predefined styles to the paragraphs. The &lt;a tag defines a hyperlink, which is used to link from one page to another. </a:t>
            </a:r>
          </a:p>
          <a:p>
            <a:pPr algn="l"/>
            <a:endParaRPr lang="en-US" sz="1200" b="0" i="0" dirty="0">
              <a:solidFill>
                <a:srgbClr val="111111"/>
              </a:solidFill>
              <a:effectLst/>
              <a:latin typeface="-apple-system"/>
            </a:endParaRPr>
          </a:p>
          <a:p>
            <a:pPr algn="l"/>
            <a:r>
              <a:rPr lang="en-US" sz="1200" b="0" i="0" dirty="0">
                <a:solidFill>
                  <a:srgbClr val="111111"/>
                </a:solidFill>
                <a:effectLst/>
                <a:latin typeface="-apple-system"/>
              </a:rPr>
              <a:t>The </a:t>
            </a:r>
            <a:r>
              <a:rPr lang="en-US" sz="1200" b="0" i="0" dirty="0" err="1">
                <a:solidFill>
                  <a:srgbClr val="111111"/>
                </a:solidFill>
                <a:effectLst/>
                <a:latin typeface="-apple-system"/>
              </a:rPr>
              <a:t>href</a:t>
            </a:r>
            <a:r>
              <a:rPr lang="en-US" sz="1200" b="0" i="0" dirty="0">
                <a:solidFill>
                  <a:srgbClr val="111111"/>
                </a:solidFill>
                <a:effectLst/>
                <a:latin typeface="-apple-system"/>
              </a:rPr>
              <a:t> attribute holds the URL of the page the link goes to.</a:t>
            </a:r>
            <a:endParaRPr lang="en-US" sz="1200" dirty="0">
              <a:solidFill>
                <a:srgbClr val="111111"/>
              </a:solidFill>
              <a:latin typeface="-apple-system"/>
            </a:endParaRPr>
          </a:p>
          <a:p>
            <a:pPr algn="l"/>
            <a:r>
              <a:rPr lang="en-US" sz="1200" b="0" i="0" dirty="0">
                <a:solidFill>
                  <a:srgbClr val="111111"/>
                </a:solidFill>
                <a:effectLst/>
                <a:latin typeface="-apple-system"/>
              </a:rPr>
              <a:t> If the </a:t>
            </a:r>
            <a:r>
              <a:rPr lang="en-US" sz="1200" b="0" i="0" dirty="0" err="1">
                <a:solidFill>
                  <a:srgbClr val="111111"/>
                </a:solidFill>
                <a:effectLst/>
                <a:latin typeface="-apple-system"/>
              </a:rPr>
              <a:t>href</a:t>
            </a:r>
            <a:r>
              <a:rPr lang="en-US" sz="1200" b="0" i="0" dirty="0">
                <a:solidFill>
                  <a:srgbClr val="111111"/>
                </a:solidFill>
                <a:effectLst/>
                <a:latin typeface="-apple-system"/>
              </a:rPr>
              <a:t> attribute begins with “</a:t>
            </a:r>
            <a:r>
              <a:rPr lang="en-US" sz="1200" b="0" i="0" dirty="0" err="1">
                <a:solidFill>
                  <a:srgbClr val="111111"/>
                </a:solidFill>
                <a:effectLst/>
                <a:latin typeface="-apple-system"/>
              </a:rPr>
              <a:t>mailto</a:t>
            </a:r>
            <a:r>
              <a:rPr lang="en-US" sz="1200" b="0" i="0" dirty="0">
                <a:solidFill>
                  <a:srgbClr val="111111"/>
                </a:solidFill>
                <a:effectLst/>
                <a:latin typeface="-apple-system"/>
              </a:rPr>
              <a:t>:”, it opens the user’s email program to let them send a new email.</a:t>
            </a: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99DB7CAF-7945-E87D-1963-8A4A6B01F9B4}"/>
              </a:ext>
            </a:extLst>
          </p:cNvPr>
          <p:cNvCxnSpPr>
            <a:cxnSpLocks/>
          </p:cNvCxnSpPr>
          <p:nvPr/>
        </p:nvCxnSpPr>
        <p:spPr>
          <a:xfrm>
            <a:off x="2606766" y="4582299"/>
            <a:ext cx="2903437" cy="86543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2F134D4-CB36-2609-897A-E4F626A7DAB9}"/>
              </a:ext>
            </a:extLst>
          </p:cNvPr>
          <p:cNvSpPr txBox="1"/>
          <p:nvPr/>
        </p:nvSpPr>
        <p:spPr>
          <a:xfrm>
            <a:off x="2709957" y="3815100"/>
            <a:ext cx="18751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Text displayed on the page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AF1091-9D6C-5136-DCA3-DFA9009CB872}"/>
              </a:ext>
            </a:extLst>
          </p:cNvPr>
          <p:cNvSpPr txBox="1"/>
          <p:nvPr/>
        </p:nvSpPr>
        <p:spPr>
          <a:xfrm>
            <a:off x="1167337" y="3810167"/>
            <a:ext cx="17013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</a:rPr>
              <a:t>mailto</a:t>
            </a:r>
            <a:r>
              <a:rPr lang="en-US" sz="1200" dirty="0">
                <a:solidFill>
                  <a:schemeClr val="bg1"/>
                </a:solidFill>
              </a:rPr>
              <a:t>: Link to the email</a:t>
            </a:r>
          </a:p>
        </p:txBody>
      </p:sp>
    </p:spTree>
    <p:extLst>
      <p:ext uri="{BB962C8B-B14F-4D97-AF65-F5344CB8AC3E}">
        <p14:creationId xmlns:p14="http://schemas.microsoft.com/office/powerpoint/2010/main" val="14784365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E778B719-0D99-1F41-9178-20139A887F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67" r="31102"/>
          <a:stretch/>
        </p:blipFill>
        <p:spPr>
          <a:xfrm>
            <a:off x="182797" y="888642"/>
            <a:ext cx="4324809" cy="22409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72BEAB5-7895-004B-AFAB-39B6870D99C7}"/>
              </a:ext>
            </a:extLst>
          </p:cNvPr>
          <p:cNvSpPr txBox="1"/>
          <p:nvPr/>
        </p:nvSpPr>
        <p:spPr>
          <a:xfrm>
            <a:off x="5372084" y="0"/>
            <a:ext cx="14478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PEOPLE</a:t>
            </a:r>
          </a:p>
        </p:txBody>
      </p:sp>
      <p:pic>
        <p:nvPicPr>
          <p:cNvPr id="8" name="Picture 7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AB2E5427-D179-FD4B-A98A-1F81D45AD4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7602" y="584775"/>
            <a:ext cx="5651500" cy="4572000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0B11118-8FB5-E053-1D8D-EA1E3094AA82}"/>
              </a:ext>
            </a:extLst>
          </p:cNvPr>
          <p:cNvCxnSpPr/>
          <p:nvPr/>
        </p:nvCxnSpPr>
        <p:spPr>
          <a:xfrm flipH="1">
            <a:off x="1270660" y="888642"/>
            <a:ext cx="4975761" cy="156387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Left Brace 10">
            <a:extLst>
              <a:ext uri="{FF2B5EF4-FFF2-40B4-BE49-F238E27FC236}">
                <a16:creationId xmlns:a16="http://schemas.microsoft.com/office/drawing/2014/main" id="{6F267F7E-7A21-3DD8-5B52-4BB5125F03B4}"/>
              </a:ext>
            </a:extLst>
          </p:cNvPr>
          <p:cNvSpPr/>
          <p:nvPr/>
        </p:nvSpPr>
        <p:spPr>
          <a:xfrm>
            <a:off x="6734269" y="1543792"/>
            <a:ext cx="340687" cy="641268"/>
          </a:xfrm>
          <a:prstGeom prst="leftBrace">
            <a:avLst>
              <a:gd name="adj1" fmla="val 8333"/>
              <a:gd name="adj2" fmla="val 45907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EFB40D9-AD9E-A565-5954-0F470788A1BD}"/>
              </a:ext>
            </a:extLst>
          </p:cNvPr>
          <p:cNvSpPr txBox="1"/>
          <p:nvPr/>
        </p:nvSpPr>
        <p:spPr>
          <a:xfrm>
            <a:off x="6018896" y="1543792"/>
            <a:ext cx="8540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Define name of columns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B18F2E3-F40C-98FE-8F9A-3E394D710FD4}"/>
              </a:ext>
            </a:extLst>
          </p:cNvPr>
          <p:cNvCxnSpPr>
            <a:cxnSpLocks/>
          </p:cNvCxnSpPr>
          <p:nvPr/>
        </p:nvCxnSpPr>
        <p:spPr>
          <a:xfrm flipH="1">
            <a:off x="5640779" y="1392463"/>
            <a:ext cx="1262762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C54786D2-8AC5-E6E8-0C51-153D564D2635}"/>
              </a:ext>
            </a:extLst>
          </p:cNvPr>
          <p:cNvSpPr txBox="1"/>
          <p:nvPr/>
        </p:nvSpPr>
        <p:spPr>
          <a:xfrm>
            <a:off x="5917890" y="2492836"/>
            <a:ext cx="10560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Fill 1</a:t>
            </a:r>
            <a:r>
              <a:rPr lang="en-US" sz="1200" baseline="30000" dirty="0">
                <a:solidFill>
                  <a:schemeClr val="bg1"/>
                </a:solidFill>
              </a:rPr>
              <a:t>st</a:t>
            </a:r>
            <a:r>
              <a:rPr lang="en-US" sz="1200" dirty="0">
                <a:solidFill>
                  <a:schemeClr val="bg1"/>
                </a:solidFill>
              </a:rPr>
              <a:t> column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22EF56E-893C-2D6A-ABA5-D5F2C2749451}"/>
              </a:ext>
            </a:extLst>
          </p:cNvPr>
          <p:cNvSpPr txBox="1"/>
          <p:nvPr/>
        </p:nvSpPr>
        <p:spPr>
          <a:xfrm>
            <a:off x="5917890" y="2707405"/>
            <a:ext cx="11570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Fill 2</a:t>
            </a:r>
            <a:r>
              <a:rPr lang="en-US" sz="1200" baseline="30000" dirty="0">
                <a:solidFill>
                  <a:schemeClr val="bg1"/>
                </a:solidFill>
              </a:rPr>
              <a:t>nd</a:t>
            </a:r>
            <a:r>
              <a:rPr lang="en-US" sz="1200" dirty="0">
                <a:solidFill>
                  <a:schemeClr val="bg1"/>
                </a:solidFill>
              </a:rPr>
              <a:t>  column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10401A2-78D1-8B8B-1F21-7901ECC6BB05}"/>
              </a:ext>
            </a:extLst>
          </p:cNvPr>
          <p:cNvCxnSpPr>
            <a:cxnSpLocks/>
          </p:cNvCxnSpPr>
          <p:nvPr/>
        </p:nvCxnSpPr>
        <p:spPr>
          <a:xfrm flipH="1">
            <a:off x="6921829" y="2660431"/>
            <a:ext cx="557963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4831A89-B1EE-241B-BB85-0B8C6E33FEC5}"/>
              </a:ext>
            </a:extLst>
          </p:cNvPr>
          <p:cNvCxnSpPr>
            <a:cxnSpLocks/>
          </p:cNvCxnSpPr>
          <p:nvPr/>
        </p:nvCxnSpPr>
        <p:spPr>
          <a:xfrm flipH="1">
            <a:off x="6973950" y="2769835"/>
            <a:ext cx="505842" cy="76068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Left Brace 23">
            <a:extLst>
              <a:ext uri="{FF2B5EF4-FFF2-40B4-BE49-F238E27FC236}">
                <a16:creationId xmlns:a16="http://schemas.microsoft.com/office/drawing/2014/main" id="{A6F4753A-E81D-62E9-4521-F4DC53DF5C28}"/>
              </a:ext>
            </a:extLst>
          </p:cNvPr>
          <p:cNvSpPr/>
          <p:nvPr/>
        </p:nvSpPr>
        <p:spPr>
          <a:xfrm>
            <a:off x="6958405" y="3065919"/>
            <a:ext cx="340687" cy="503260"/>
          </a:xfrm>
          <a:prstGeom prst="leftBrace">
            <a:avLst>
              <a:gd name="adj1" fmla="val 8333"/>
              <a:gd name="adj2" fmla="val 45907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CF76397-63B4-2293-4E2D-0DFA122551A9}"/>
              </a:ext>
            </a:extLst>
          </p:cNvPr>
          <p:cNvSpPr txBox="1"/>
          <p:nvPr/>
        </p:nvSpPr>
        <p:spPr>
          <a:xfrm>
            <a:off x="6018896" y="3032850"/>
            <a:ext cx="9045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Add more row by using &lt;tr&gt; tags</a:t>
            </a:r>
          </a:p>
        </p:txBody>
      </p:sp>
      <p:sp>
        <p:nvSpPr>
          <p:cNvPr id="26" name="Left Brace 25">
            <a:extLst>
              <a:ext uri="{FF2B5EF4-FFF2-40B4-BE49-F238E27FC236}">
                <a16:creationId xmlns:a16="http://schemas.microsoft.com/office/drawing/2014/main" id="{F48A91E1-05E6-E729-DC23-EC23AB829886}"/>
              </a:ext>
            </a:extLst>
          </p:cNvPr>
          <p:cNvSpPr/>
          <p:nvPr/>
        </p:nvSpPr>
        <p:spPr>
          <a:xfrm>
            <a:off x="6934084" y="3673641"/>
            <a:ext cx="340687" cy="395439"/>
          </a:xfrm>
          <a:prstGeom prst="leftBrace">
            <a:avLst>
              <a:gd name="adj1" fmla="val 8333"/>
              <a:gd name="adj2" fmla="val 45907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Left Brace 26">
            <a:extLst>
              <a:ext uri="{FF2B5EF4-FFF2-40B4-BE49-F238E27FC236}">
                <a16:creationId xmlns:a16="http://schemas.microsoft.com/office/drawing/2014/main" id="{02A1C473-0143-7B5B-43BB-EFD5D43D38D3}"/>
              </a:ext>
            </a:extLst>
          </p:cNvPr>
          <p:cNvSpPr/>
          <p:nvPr/>
        </p:nvSpPr>
        <p:spPr>
          <a:xfrm>
            <a:off x="6940728" y="4217488"/>
            <a:ext cx="340687" cy="395439"/>
          </a:xfrm>
          <a:prstGeom prst="leftBrace">
            <a:avLst>
              <a:gd name="adj1" fmla="val 8333"/>
              <a:gd name="adj2" fmla="val 45907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Left Brace 27">
            <a:extLst>
              <a:ext uri="{FF2B5EF4-FFF2-40B4-BE49-F238E27FC236}">
                <a16:creationId xmlns:a16="http://schemas.microsoft.com/office/drawing/2014/main" id="{D275626D-3E3B-24F2-8441-0D10C7615A64}"/>
              </a:ext>
            </a:extLst>
          </p:cNvPr>
          <p:cNvSpPr/>
          <p:nvPr/>
        </p:nvSpPr>
        <p:spPr>
          <a:xfrm>
            <a:off x="6947372" y="4715615"/>
            <a:ext cx="340687" cy="395439"/>
          </a:xfrm>
          <a:prstGeom prst="leftBrace">
            <a:avLst>
              <a:gd name="adj1" fmla="val 8333"/>
              <a:gd name="adj2" fmla="val 45907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37E8152-A78F-621A-3A73-F3F88B8EF46A}"/>
              </a:ext>
            </a:extLst>
          </p:cNvPr>
          <p:cNvSpPr txBox="1"/>
          <p:nvPr/>
        </p:nvSpPr>
        <p:spPr>
          <a:xfrm>
            <a:off x="5013554" y="1239560"/>
            <a:ext cx="854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Create Table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64535D7-0D38-5A88-5D50-564B707D2752}"/>
              </a:ext>
            </a:extLst>
          </p:cNvPr>
          <p:cNvCxnSpPr>
            <a:cxnSpLocks/>
          </p:cNvCxnSpPr>
          <p:nvPr/>
        </p:nvCxnSpPr>
        <p:spPr>
          <a:xfrm flipH="1">
            <a:off x="5767891" y="2294671"/>
            <a:ext cx="1262762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0BD135A7-F487-4912-E619-D507AFEFA225}"/>
              </a:ext>
            </a:extLst>
          </p:cNvPr>
          <p:cNvSpPr txBox="1"/>
          <p:nvPr/>
        </p:nvSpPr>
        <p:spPr>
          <a:xfrm>
            <a:off x="4607317" y="2063838"/>
            <a:ext cx="125515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&lt;</a:t>
            </a:r>
            <a:r>
              <a:rPr lang="en-US" sz="1200" dirty="0" err="1"/>
              <a:t>tbody</a:t>
            </a:r>
            <a:r>
              <a:rPr lang="en-US" sz="1200" dirty="0"/>
              <a:t>&gt;</a:t>
            </a:r>
          </a:p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r>
              <a:rPr lang="en-US" sz="1200" dirty="0"/>
              <a:t>Populate the table </a:t>
            </a:r>
          </a:p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r>
              <a:rPr lang="en-US" sz="1200" dirty="0"/>
              <a:t>&lt;/</a:t>
            </a:r>
            <a:r>
              <a:rPr lang="en-US" sz="1200" dirty="0" err="1"/>
              <a:t>tbody</a:t>
            </a:r>
            <a:r>
              <a:rPr lang="en-US" sz="1200" dirty="0"/>
              <a:t>&gt;</a:t>
            </a:r>
          </a:p>
        </p:txBody>
      </p:sp>
      <p:sp>
        <p:nvSpPr>
          <p:cNvPr id="32" name="Left Brace 31">
            <a:extLst>
              <a:ext uri="{FF2B5EF4-FFF2-40B4-BE49-F238E27FC236}">
                <a16:creationId xmlns:a16="http://schemas.microsoft.com/office/drawing/2014/main" id="{EF7E6770-4083-B908-31F5-51F75BEBBA91}"/>
              </a:ext>
            </a:extLst>
          </p:cNvPr>
          <p:cNvSpPr/>
          <p:nvPr/>
        </p:nvSpPr>
        <p:spPr>
          <a:xfrm>
            <a:off x="5465764" y="2374396"/>
            <a:ext cx="340687" cy="2910835"/>
          </a:xfrm>
          <a:prstGeom prst="leftBrace">
            <a:avLst>
              <a:gd name="adj1" fmla="val 8333"/>
              <a:gd name="adj2" fmla="val 45907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7935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232</TotalTime>
  <Words>790</Words>
  <Application>Microsoft Macintosh PowerPoint</Application>
  <PresentationFormat>Widescreen</PresentationFormat>
  <Paragraphs>76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-apple-system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Cem Kazan (Student)</dc:creator>
  <cp:lastModifiedBy>Cem Kazan (Student)</cp:lastModifiedBy>
  <cp:revision>4</cp:revision>
  <dcterms:created xsi:type="dcterms:W3CDTF">2024-06-21T18:45:03Z</dcterms:created>
  <dcterms:modified xsi:type="dcterms:W3CDTF">2024-06-24T18:29:59Z</dcterms:modified>
</cp:coreProperties>
</file>